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01" r:id="rId4"/>
    <p:sldId id="257" r:id="rId5"/>
    <p:sldId id="305" r:id="rId6"/>
    <p:sldId id="259" r:id="rId7"/>
    <p:sldId id="258" r:id="rId8"/>
    <p:sldId id="260" r:id="rId9"/>
    <p:sldId id="264" r:id="rId10"/>
    <p:sldId id="272" r:id="rId11"/>
    <p:sldId id="287" r:id="rId12"/>
    <p:sldId id="279" r:id="rId13"/>
    <p:sldId id="286" r:id="rId14"/>
    <p:sldId id="303" r:id="rId15"/>
    <p:sldId id="261" r:id="rId16"/>
    <p:sldId id="267" r:id="rId17"/>
    <p:sldId id="294" r:id="rId18"/>
    <p:sldId id="296" r:id="rId19"/>
    <p:sldId id="326" r:id="rId20"/>
    <p:sldId id="327" r:id="rId21"/>
    <p:sldId id="328" r:id="rId22"/>
    <p:sldId id="329" r:id="rId23"/>
    <p:sldId id="302" r:id="rId24"/>
    <p:sldId id="330" r:id="rId25"/>
    <p:sldId id="331" r:id="rId26"/>
    <p:sldId id="293" r:id="rId27"/>
    <p:sldId id="332" r:id="rId28"/>
    <p:sldId id="266" r:id="rId29"/>
    <p:sldId id="306" r:id="rId30"/>
    <p:sldId id="307" r:id="rId31"/>
    <p:sldId id="265" r:id="rId32"/>
  </p:sldIdLst>
  <p:sldSz cx="12192000" cy="6858000"/>
  <p:notesSz cx="6858000" cy="9144000"/>
  <p:custDataLst>
    <p:tags r:id="rId36"/>
  </p:custDataLst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33" autoAdjust="0"/>
    <p:restoredTop sz="94660"/>
  </p:normalViewPr>
  <p:slideViewPr>
    <p:cSldViewPr snapToGrid="0">
      <p:cViewPr varScale="1">
        <p:scale>
          <a:sx n="98" d="100"/>
          <a:sy n="98" d="100"/>
        </p:scale>
        <p:origin x="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741362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8145" y="2554605"/>
            <a:ext cx="756729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STA404 Final Project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SG" sz="3600" dirty="0">
                <a:latin typeface="黑体" panose="02010609060101010101" pitchFamily="49" charset="-122"/>
                <a:ea typeface="黑体" panose="02010609060101010101" pitchFamily="49" charset="-122"/>
              </a:rPr>
              <a:t>Collaboration Network Analysis</a:t>
            </a:r>
            <a:endParaRPr lang="en-US" altLang="zh-SG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869" y="3827475"/>
            <a:ext cx="702203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Group 10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Member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Vincent William Hadiasali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Member 2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Lizhuo Luo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395132" cy="530492"/>
            <a:chOff x="4299773" y="1452059"/>
            <a:chExt cx="2395132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395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Structures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55675" y="425790"/>
            <a:ext cx="9317565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 txBox="1"/>
          <p:nvPr/>
        </p:nvSpPr>
        <p:spPr>
          <a:xfrm>
            <a:off x="839788" y="1072418"/>
            <a:ext cx="3932237" cy="9849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Degree-Degree Correlation Plot</a:t>
            </a:r>
            <a:endParaRPr lang="zh-CN" altLang="en-US" sz="3200" dirty="0"/>
          </a:p>
        </p:txBody>
      </p:sp>
      <p:sp>
        <p:nvSpPr>
          <p:cNvPr id="17" name="文本占位符 3"/>
          <p:cNvSpPr txBox="1"/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The average assortativity coefficient is 0.632 indicating assortative.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But in the plot, as the degree goes bigger, the average neighbor degree goes smaller.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It is ‘Mixed’!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pic>
        <p:nvPicPr>
          <p:cNvPr id="3" name="内容占位符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993711"/>
            <a:ext cx="6172200" cy="48610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395132" cy="530492"/>
            <a:chOff x="4299773" y="1452059"/>
            <a:chExt cx="2395132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395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Structures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55675" y="425790"/>
            <a:ext cx="9317565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 txBox="1"/>
          <p:nvPr/>
        </p:nvSpPr>
        <p:spPr>
          <a:xfrm>
            <a:off x="839788" y="1543050"/>
            <a:ext cx="3932237" cy="5143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Clustering Coefficient</a:t>
            </a:r>
            <a:endParaRPr lang="zh-CN" altLang="en-US" sz="3200" dirty="0"/>
          </a:p>
        </p:txBody>
      </p:sp>
      <p:sp>
        <p:nvSpPr>
          <p:cNvPr id="17" name="文本占位符 3"/>
          <p:cNvSpPr txBox="1"/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The average clustering coefficient: 0.611.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marL="285750" indent="-285750"/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Consistent with complete graph</a:t>
            </a:r>
            <a:endParaRPr lang="zh-CN" altLang="en-US" sz="1600" dirty="0"/>
          </a:p>
        </p:txBody>
      </p:sp>
      <p:pic>
        <p:nvPicPr>
          <p:cNvPr id="18" name="内容占位符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37" y="987425"/>
            <a:ext cx="5961301" cy="48736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395132" cy="530492"/>
            <a:chOff x="4299773" y="1452059"/>
            <a:chExt cx="2395132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395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Structures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55675" y="425790"/>
            <a:ext cx="9317565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 txBox="1"/>
          <p:nvPr/>
        </p:nvSpPr>
        <p:spPr>
          <a:xfrm>
            <a:off x="839788" y="1072418"/>
            <a:ext cx="3932237" cy="9849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Clustering Coefficient v.s. Degree</a:t>
            </a:r>
            <a:endParaRPr lang="zh-CN" altLang="en-US" sz="3200" dirty="0"/>
          </a:p>
        </p:txBody>
      </p:sp>
      <p:sp>
        <p:nvSpPr>
          <p:cNvPr id="17" name="文本占位符 3"/>
          <p:cNvSpPr txBox="1"/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Nodes with low degrees (on the left side of the plot) exhibit a wide range of clustering coefficients, from 0 to 1.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Nodes with high degrees (on the right side of the plot) tend to have lower clustering coefficients, often clustering around lower values.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Hierarchical Structure.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Small-World Nature.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Disassortative.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pic>
        <p:nvPicPr>
          <p:cNvPr id="2" name="内容占位符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63" y="987425"/>
            <a:ext cx="5798050" cy="48736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395132" cy="530492"/>
            <a:chOff x="4299773" y="1452059"/>
            <a:chExt cx="2395132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395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Structures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55675" y="425790"/>
            <a:ext cx="9317565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 txBox="1"/>
          <p:nvPr/>
        </p:nvSpPr>
        <p:spPr>
          <a:xfrm>
            <a:off x="840105" y="1072515"/>
            <a:ext cx="4154805" cy="984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Clique Size Distribution</a:t>
            </a:r>
            <a:endParaRPr lang="en-US" altLang="zh-CN" sz="3200" dirty="0"/>
          </a:p>
        </p:txBody>
      </p:sp>
      <p:sp>
        <p:nvSpPr>
          <p:cNvPr id="17" name="文本占位符 3"/>
          <p:cNvSpPr txBox="1"/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Due to lots of complete subgraph in the network, we start an exploration of cliques.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There are 8093 cliques with size larger than 3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Average clique size is  6.168819867461008</a:t>
            </a:r>
            <a:endParaRPr lang="en-US" altLang="zh-CN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pic>
        <p:nvPicPr>
          <p:cNvPr id="4" name="图片 3" descr="out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3385" y="993140"/>
            <a:ext cx="6059805" cy="49549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18743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58702" y="4676702"/>
            <a:ext cx="69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Community detection, Simulation and Prediction.</a:t>
            </a:r>
            <a:endParaRPr lang="zh-SG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4940" y="3455432"/>
            <a:ext cx="49407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Deep Exploration topics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758163" cy="530492"/>
            <a:chOff x="4299773" y="1452059"/>
            <a:chExt cx="375816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1026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Community Detection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918483" y="425790"/>
            <a:ext cx="714068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" y="695960"/>
            <a:ext cx="5166995" cy="5270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91560" y="6031230"/>
            <a:ext cx="5075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ffectLst/>
                <a:sym typeface="+mn-ea"/>
              </a:rPr>
              <a:t>Modularity of  GL : 0.6616035051425436</a:t>
            </a:r>
            <a:endParaRPr lang="en-US" altLang="zh-CN" b="1" i="0" dirty="0">
              <a:effectLst/>
            </a:endParaRPr>
          </a:p>
          <a:p>
            <a:pPr algn="ctr"/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55" y="857250"/>
            <a:ext cx="4947920" cy="49479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10" y="800735"/>
            <a:ext cx="1224873" cy="50634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758163" cy="530492"/>
            <a:chOff x="4299773" y="1452059"/>
            <a:chExt cx="375816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1026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Community Detection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918385" y="425790"/>
            <a:ext cx="9317565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733550"/>
            <a:ext cx="3850005" cy="3181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1737995"/>
            <a:ext cx="3844290" cy="3176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925" y="1775460"/>
            <a:ext cx="3798570" cy="31394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758163" cy="530492"/>
            <a:chOff x="4299773" y="1452059"/>
            <a:chExt cx="375816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1026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Community Detection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918483" y="425790"/>
            <a:ext cx="714068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1916430"/>
            <a:ext cx="4008120" cy="3311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635" y="1978660"/>
            <a:ext cx="3904615" cy="3226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0" y="2050415"/>
            <a:ext cx="3753485" cy="30829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758163" cy="530492"/>
            <a:chOff x="4299773" y="1452059"/>
            <a:chExt cx="375816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1026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Community Detection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918483" y="425790"/>
            <a:ext cx="714068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680" y="871855"/>
            <a:ext cx="9612630" cy="57048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219173" cy="530492"/>
            <a:chOff x="4299773" y="1452059"/>
            <a:chExt cx="421917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56362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Hierarchical Structure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379493" y="425790"/>
            <a:ext cx="714068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420" y="619760"/>
            <a:ext cx="10173970" cy="62382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375133" cy="530492"/>
            <a:chOff x="4299773" y="1452059"/>
            <a:chExt cx="23751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195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Background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0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35487" y="425789"/>
            <a:ext cx="8384618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 txBox="1"/>
          <p:nvPr/>
        </p:nvSpPr>
        <p:spPr>
          <a:xfrm>
            <a:off x="381000" y="887454"/>
            <a:ext cx="10515600" cy="5289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Arxiv HEP-PH (High Energy Physics - Phenomenology) collaboration network is from the e-print arXiv and covers scientific collaborations between authors papers submitted to High Energy Physics - Phenomenology category. If an author i co-authored a paper with author j, the graph contains a undirected edge from i to j. If the paper is co-authored by k authors this generates a completely connected (sub)graph on k nodes.</a:t>
            </a:r>
            <a:endParaRPr lang="zh-CN" altLang="en-US" dirty="0"/>
          </a:p>
        </p:txBody>
      </p:sp>
      <p:pic>
        <p:nvPicPr>
          <p:cNvPr id="2" name="图片 1" descr="teamwork-to-success-together-partnership-support-to-help-business-growing-team-collaboration-or-mentor-and-training-concept-business-people-help-team-climbing-growth-chart-paper-cut-style-ve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025" y="3448685"/>
            <a:ext cx="4092575" cy="27285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375133" cy="530492"/>
            <a:chOff x="4299773" y="1452059"/>
            <a:chExt cx="23751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195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Null Model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35453" y="425790"/>
            <a:ext cx="714068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" y="1282700"/>
            <a:ext cx="5359400" cy="4387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282700"/>
            <a:ext cx="5309235" cy="43865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375133" cy="530492"/>
            <a:chOff x="4299773" y="1452059"/>
            <a:chExt cx="23751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195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Null Model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35453" y="425790"/>
            <a:ext cx="714068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20" y="1404620"/>
            <a:ext cx="5208270" cy="4258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350" y="1404620"/>
            <a:ext cx="5069205" cy="41440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604493" cy="530492"/>
            <a:chOff x="4299773" y="1452059"/>
            <a:chExt cx="360449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94894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Simulation Process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76522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 txBox="1"/>
          <p:nvPr/>
        </p:nvSpPr>
        <p:spPr>
          <a:xfrm>
            <a:off x="838200" y="887455"/>
            <a:ext cx="10515600" cy="8032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/>
              <a:t>Simulation Process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840105" y="1901190"/>
            <a:ext cx="1086929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Check no duplicate edges .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Define the </a:t>
            </a:r>
            <a:r>
              <a:rPr lang="en-US" altLang="zh-CN" b="1" dirty="0"/>
              <a:t>Author activity</a:t>
            </a:r>
            <a:r>
              <a:rPr lang="en-US" altLang="zh-CN" dirty="0"/>
              <a:t> by the num of paper he published estimated by (Degree / AVG Degree).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Define the connection strength by the num of collaboration between to authors initialed by 1.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Chose authors randomly and update their </a:t>
            </a:r>
            <a:r>
              <a:rPr lang="en-US" altLang="zh-CN" b="1" dirty="0"/>
              <a:t>Author activity</a:t>
            </a:r>
            <a:r>
              <a:rPr lang="en-US" altLang="zh-CN" dirty="0"/>
              <a:t> based on their current activity.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Chose edges randomly and update their </a:t>
            </a:r>
            <a:r>
              <a:rPr lang="en-US" altLang="zh-CN" b="1" dirty="0">
                <a:sym typeface="+mn-ea"/>
              </a:rPr>
              <a:t>connection strength</a:t>
            </a:r>
            <a:r>
              <a:rPr lang="en-US" altLang="zh-CN" dirty="0">
                <a:sym typeface="+mn-ea"/>
              </a:rPr>
              <a:t> based proportion to strength.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remove some nodes and edges temporarily in random.  Any pair of coauthor will not contact for some time. 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After iterations, fit a </a:t>
            </a:r>
            <a:r>
              <a:rPr lang="en-US" altLang="zh-CN" b="1" dirty="0"/>
              <a:t>linear model</a:t>
            </a:r>
            <a:r>
              <a:rPr lang="en-US" altLang="zh-CN" dirty="0"/>
              <a:t> to predict future.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604493" cy="530492"/>
            <a:chOff x="4299773" y="1452059"/>
            <a:chExt cx="360449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94894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Simulation Process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76522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 txBox="1"/>
          <p:nvPr/>
        </p:nvSpPr>
        <p:spPr>
          <a:xfrm>
            <a:off x="838200" y="887455"/>
            <a:ext cx="10515600" cy="8032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Simulation Process</a:t>
            </a:r>
            <a:endParaRPr lang="zh-CN" altLang="en-US" dirty="0"/>
          </a:p>
        </p:txBody>
      </p:sp>
      <p:pic>
        <p:nvPicPr>
          <p:cNvPr id="3" name="内容占位符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35" y="1916565"/>
            <a:ext cx="3711315" cy="38064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42" y="1916565"/>
            <a:ext cx="3711316" cy="38064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57" y="1916565"/>
            <a:ext cx="3711316" cy="380647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604493" cy="530492"/>
            <a:chOff x="4299773" y="1452059"/>
            <a:chExt cx="360449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94894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Simulation Process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76522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activity_simul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6465" y="741680"/>
            <a:ext cx="5374640" cy="53746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375133" cy="530492"/>
            <a:chOff x="4299773" y="1452059"/>
            <a:chExt cx="23751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195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Prediction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3586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870" y="695960"/>
            <a:ext cx="10481945" cy="56902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06898" y="207410"/>
            <a:ext cx="2375133" cy="530492"/>
            <a:chOff x="4299773" y="1452059"/>
            <a:chExt cx="23751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195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Prediction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82219" y="46770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975" y="695960"/>
            <a:ext cx="10504805" cy="57029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2252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Conclusion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58702" y="4676702"/>
            <a:ext cx="69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dirty="0">
                <a:solidFill>
                  <a:schemeClr val="bg1"/>
                </a:solidFill>
              </a:rPr>
              <a:t>To sum everything up…</a:t>
            </a:r>
            <a:endParaRPr lang="zh-SG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911833" cy="530492"/>
            <a:chOff x="4299773" y="1452059"/>
            <a:chExt cx="39118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2562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SG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To sum everything up</a:t>
              </a:r>
              <a:endParaRPr lang="en-US" altLang="zh-SG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4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07256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48335" y="1697355"/>
            <a:ext cx="11258550" cy="3642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The network is nearly a </a:t>
            </a:r>
            <a:r>
              <a:rPr lang="en-US" altLang="zh-CN" sz="2000" b="1" dirty="0">
                <a:solidFill>
                  <a:schemeClr val="tx1"/>
                </a:solidFill>
              </a:rPr>
              <a:t>scale free network</a:t>
            </a:r>
            <a:r>
              <a:rPr lang="en-US" altLang="zh-CN" sz="2000" dirty="0"/>
              <a:t>. The degree distribution almost follows </a:t>
            </a:r>
            <a:r>
              <a:rPr lang="en-US" altLang="zh-CN" sz="2000" b="1" dirty="0"/>
              <a:t>power law</a:t>
            </a:r>
            <a:r>
              <a:rPr lang="en-US" altLang="zh-CN" sz="2000" dirty="0"/>
              <a:t>.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It is  nearly both </a:t>
            </a:r>
            <a:r>
              <a:rPr lang="en-US" altLang="zh-CN" sz="2000" b="1" dirty="0"/>
              <a:t>assortative</a:t>
            </a:r>
            <a:r>
              <a:rPr lang="en-US" altLang="zh-CN" sz="2000" dirty="0"/>
              <a:t> and </a:t>
            </a:r>
            <a:r>
              <a:rPr lang="en-US" altLang="zh-CN" sz="2000" b="1" dirty="0"/>
              <a:t>disassortative</a:t>
            </a:r>
            <a:r>
              <a:rPr lang="en-US" altLang="zh-CN" sz="2000" dirty="0"/>
              <a:t>, It is ‘mixed’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Due to the properties of collaboration, there are lots of cliques in the graph, leading to a dense network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There are lots of typical community in the network, and the GL algorithm have a better partition than Greedy algorithm.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The simulation part show that the collaboration strength goes larger as time goes and authors published more papers with different speed.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682473" cy="530492"/>
            <a:chOff x="4299773" y="1452059"/>
            <a:chExt cx="268247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02692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SG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Future Works</a:t>
              </a:r>
              <a:endParaRPr lang="en-US" altLang="zh-SG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4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84320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14680" y="2012950"/>
            <a:ext cx="11258550" cy="3642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Improve the simulation system, can get more parameters by statistic. </a:t>
            </a: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Apply more complex model, such as GLM, Random Forest, Neural Network to improve the reliability of our model.</a:t>
            </a: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665" y="2228279"/>
            <a:ext cx="18357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目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录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99773" y="1082104"/>
            <a:ext cx="3328079" cy="530492"/>
            <a:chOff x="4299773" y="1452059"/>
            <a:chExt cx="3328079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672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Basic Statistics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1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299773" y="1918560"/>
            <a:ext cx="2395132" cy="530492"/>
            <a:chOff x="4299773" y="2134951"/>
            <a:chExt cx="2395132" cy="530492"/>
          </a:xfrm>
        </p:grpSpPr>
        <p:grpSp>
          <p:nvGrpSpPr>
            <p:cNvPr id="13" name="组合 12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2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955326" y="2169364"/>
              <a:ext cx="17395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Structures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99773" y="2755016"/>
            <a:ext cx="3328079" cy="530492"/>
            <a:chOff x="4299773" y="2817843"/>
            <a:chExt cx="3328079" cy="5304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3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55326" y="2852256"/>
              <a:ext cx="2672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Deep exploration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299773" y="3591489"/>
            <a:ext cx="2395132" cy="530492"/>
            <a:chOff x="4299773" y="4882761"/>
            <a:chExt cx="2395132" cy="530492"/>
          </a:xfrm>
        </p:grpSpPr>
        <p:grpSp>
          <p:nvGrpSpPr>
            <p:cNvPr id="25" name="组合 24"/>
            <p:cNvGrpSpPr/>
            <p:nvPr/>
          </p:nvGrpSpPr>
          <p:grpSpPr>
            <a:xfrm>
              <a:off x="4299773" y="4882761"/>
              <a:ext cx="530492" cy="530492"/>
              <a:chOff x="5416598" y="4355615"/>
              <a:chExt cx="530492" cy="530492"/>
            </a:xfrm>
          </p:grpSpPr>
          <p:sp>
            <p:nvSpPr>
              <p:cNvPr id="26" name="矩形: 圆角 25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4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4955326" y="4919518"/>
              <a:ext cx="17395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SG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Conclusion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tech.edu.cn/wp-content/themes/twentyseventeen/images/sustech-logo-c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99" y="2258587"/>
            <a:ext cx="7008714" cy="13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203199" y="3825123"/>
            <a:ext cx="5619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SG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Thank you!</a:t>
            </a:r>
            <a:endParaRPr lang="zh-SG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328079" cy="530492"/>
            <a:chOff x="4299773" y="1452059"/>
            <a:chExt cx="3328079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672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Basic Statistics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488622" y="425789"/>
            <a:ext cx="8384618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43560" y="930275"/>
            <a:ext cx="522414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does our network look like?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65" y="2119630"/>
            <a:ext cx="3439795" cy="3439795"/>
          </a:xfrm>
          <a:prstGeom prst="rect">
            <a:avLst/>
          </a:prstGeom>
        </p:spPr>
      </p:pic>
      <p:pic>
        <p:nvPicPr>
          <p:cNvPr id="7" name="图片 6" descr="e4d4d6c643013bb1afc7a104fc87fe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620" y="535305"/>
            <a:ext cx="5942330" cy="59423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3493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Basic Statistics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8702" y="4676702"/>
            <a:ext cx="690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Network appearance, number of nodes, number of links, average degree, Shortest path lengths, Diameter.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SG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328079" cy="530492"/>
            <a:chOff x="4299773" y="1452059"/>
            <a:chExt cx="3328079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672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Basic Statistics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488622" y="425789"/>
            <a:ext cx="8384618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 txBox="1"/>
          <p:nvPr/>
        </p:nvSpPr>
        <p:spPr>
          <a:xfrm>
            <a:off x="427990" y="877570"/>
            <a:ext cx="10515600" cy="5102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Number of nodes: 12,008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Number of links: 118,521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</a:t>
            </a:r>
            <a:r>
              <a:rPr lang="en-US" altLang="zh-CN" dirty="0"/>
              <a:t>ubs: we choose hubs as 482, 486, 491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Average degree: 19.740339773484344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Average Distance (Largest Component): 4.67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Diameter (Largest Component): 13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8" name="内容占位符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85" y="619760"/>
            <a:ext cx="3439795" cy="34397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2252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Structures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58702" y="4676702"/>
            <a:ext cx="69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Connectedness, Component, Degree Distribution, Clustering</a:t>
            </a:r>
            <a:endParaRPr lang="zh-SG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395132" cy="530492"/>
            <a:chOff x="4299773" y="1452059"/>
            <a:chExt cx="2395132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395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Structures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55675" y="425790"/>
            <a:ext cx="9317565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 txBox="1"/>
          <p:nvPr/>
        </p:nvSpPr>
        <p:spPr>
          <a:xfrm>
            <a:off x="839788" y="1513268"/>
            <a:ext cx="3932237" cy="5441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Connectedness</a:t>
            </a:r>
            <a:endParaRPr lang="zh-CN" altLang="en-US" sz="3200" dirty="0"/>
          </a:p>
        </p:txBody>
      </p:sp>
      <p:sp>
        <p:nvSpPr>
          <p:cNvPr id="17" name="文本占位符 3"/>
          <p:cNvSpPr txBox="1"/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CN" sz="1600" dirty="0"/>
              <a:t>Number of connected components: 276.</a:t>
            </a:r>
            <a:endParaRPr lang="en-US" altLang="zh-CN" sz="1600" dirty="0"/>
          </a:p>
          <a:p>
            <a:pPr marL="285750" indent="-285750"/>
            <a:r>
              <a:rPr lang="en-US" altLang="zh-CN" sz="1600" dirty="0"/>
              <a:t>Number of nodes in the giant component: 11,204.</a:t>
            </a:r>
            <a:endParaRPr lang="zh-CN" altLang="en-US" sz="1600" dirty="0"/>
          </a:p>
        </p:txBody>
      </p:sp>
      <p:pic>
        <p:nvPicPr>
          <p:cNvPr id="18" name="内容占位符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395132" cy="530492"/>
            <a:chOff x="4299773" y="1452059"/>
            <a:chExt cx="2395132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395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Structures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55675" y="425790"/>
            <a:ext cx="9317565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 txBox="1"/>
          <p:nvPr/>
        </p:nvSpPr>
        <p:spPr>
          <a:xfrm>
            <a:off x="838200" y="695992"/>
            <a:ext cx="10515600" cy="8342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Degree Correlation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3" y="1447153"/>
            <a:ext cx="11636497" cy="46195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78262" y="5293372"/>
            <a:ext cx="38183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491</a:t>
            </a:r>
            <a:endParaRPr lang="zh-CN" altLang="en-US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769180" y="5494338"/>
            <a:ext cx="0" cy="150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COMMONDATA" val="eyJoZGlkIjoiMmUxMjNiMjMxMTExNGVjODlhMTgwMWQxMDViMzk4Mz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3729</Words>
  <Application>WPS 演示</Application>
  <PresentationFormat>宽屏</PresentationFormat>
  <Paragraphs>243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黑体</vt:lpstr>
      <vt:lpstr>楷体</vt:lpstr>
      <vt:lpstr>Helvetica Neue</vt:lpstr>
      <vt:lpstr>Calibri</vt:lpstr>
      <vt:lpstr>微软雅黑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罗立卓</cp:lastModifiedBy>
  <cp:revision>39</cp:revision>
  <dcterms:created xsi:type="dcterms:W3CDTF">2019-05-07T06:35:00Z</dcterms:created>
  <dcterms:modified xsi:type="dcterms:W3CDTF">2024-06-05T07:00:57Z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2E3D1E93B557419382E404B826F7308B_13</vt:lpwstr>
  </property>
</Properties>
</file>